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2" r:id="rId4"/>
    <p:sldId id="258" r:id="rId5"/>
    <p:sldId id="259" r:id="rId6"/>
    <p:sldId id="264" r:id="rId7"/>
    <p:sldId id="260" r:id="rId8"/>
    <p:sldId id="265" r:id="rId9"/>
    <p:sldId id="261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3858-112F-4DFD-ACA8-F2A735EB6790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A7B8-EDF5-45B6-A71C-A41E13FC9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A7B8-EDF5-45B6-A71C-A41E13FC90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A7B8-EDF5-45B6-A71C-A41E13FC90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8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742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16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58805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213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37694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16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741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691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57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345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588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251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708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281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348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524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D4B4-A1F8-484E-9831-4A4527F1F1BC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3FC14C-D421-4652-997E-0A30B047A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4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6513" y="365125"/>
            <a:ext cx="10885487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НЕ ЦВЕТЫ ВИНОВАТЫ, ЧТО СЛЕПОЙ ИХ НЕ ВИДИТ…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778" t="5359" r="2479" b="16345"/>
          <a:stretch/>
        </p:blipFill>
        <p:spPr>
          <a:xfrm>
            <a:off x="2934432" y="2021498"/>
            <a:ext cx="7877175" cy="4432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037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0931" y="879231"/>
            <a:ext cx="85373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    Ветер </a:t>
            </a:r>
            <a:r>
              <a:rPr lang="ru-RU" sz="2000" dirty="0"/>
              <a:t>в степи — как песня, его можно слушать часами. Днем, когда знойный воздух тяжёл и неспокоен, только и слышен ветер. Все живые голоса степи покрывает он. Шумят камыши на берегах мелководной, тихо плывущей по степи речки; ветер гонит по ней зыбь против течения, кропит водяной пылью камыши; шелестят придорожные травы; однотонно звенит, качаясь, сухой бурьян на верхушках непаханых курганов. Кажется, весь мир полон невнятного шума, гудения, шелеста. Ветер обжигает лицо, сушит губы, вызывает легкую боль в ушах, оставляя на лице, руках и одежде тонкий, еле ощутимый запах полевых цветов. И лишь вечером, когда воздушный океан, омывающий землю, постепенно успокаивается, в прозрачной тишине становятся слышны и другие звуки…</a:t>
            </a:r>
          </a:p>
          <a:p>
            <a:r>
              <a:rPr lang="ru-RU" sz="2000" dirty="0"/>
              <a:t>                                                                                                           </a:t>
            </a:r>
          </a:p>
          <a:p>
            <a:r>
              <a:rPr lang="ru-RU" sz="2000" dirty="0"/>
              <a:t>                                                                                           </a:t>
            </a:r>
            <a:r>
              <a:rPr lang="ru-RU" sz="2000" b="1" dirty="0" smtClean="0"/>
              <a:t>В</a:t>
            </a:r>
            <a:r>
              <a:rPr lang="ru-RU" sz="2000" b="1" dirty="0"/>
              <a:t>. В. Овечкин</a:t>
            </a:r>
          </a:p>
        </p:txBody>
      </p:sp>
    </p:spTree>
    <p:extLst>
      <p:ext uri="{BB962C8B-B14F-4D97-AF65-F5344CB8AC3E}">
        <p14:creationId xmlns:p14="http://schemas.microsoft.com/office/powerpoint/2010/main" val="200687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263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Где скрывается тема текста?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2323" y="1506050"/>
            <a:ext cx="9988062" cy="41235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800" b="1" dirty="0" smtClean="0">
                <a:solidFill>
                  <a:srgbClr val="7030A0"/>
                </a:solidFill>
              </a:rPr>
              <a:t>Способы выражения темы текста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ЗАГЛАВИЕ       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 КЛЮЧЕВЫЕ СЛОВА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НАЧАЛО ТЕКСТА                                                      КОНЕЦ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946">
            <a:off x="1617804" y="2696001"/>
            <a:ext cx="841321" cy="780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93" y="3455380"/>
            <a:ext cx="518205" cy="1585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67" y="3429001"/>
            <a:ext cx="524301" cy="15850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718" y="2673017"/>
            <a:ext cx="92667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3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434738"/>
            <a:ext cx="1010236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Задание.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b="1" dirty="0"/>
              <a:t>Восстановите порядок предложений в рассуждении и расставьте предложения в том порядке, при котором текст обретет </a:t>
            </a:r>
            <a:r>
              <a:rPr lang="ru-RU" b="1" dirty="0" smtClean="0"/>
              <a:t>цельность. </a:t>
            </a:r>
            <a:endParaRPr lang="ru-RU" b="1" dirty="0" smtClean="0"/>
          </a:p>
          <a:p>
            <a:r>
              <a:rPr lang="ru-RU" b="1" dirty="0" smtClean="0"/>
              <a:t>Где скрывается тема текста?</a:t>
            </a:r>
            <a:endParaRPr lang="ru-RU" b="1" dirty="0"/>
          </a:p>
          <a:p>
            <a:endParaRPr lang="ru-RU" dirty="0"/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 у дуба даже есть две формы: дуб летний осенью обязательно сбрасывает листья, дуб зимний иногда остается на зиму покрытым сухими мертвыми листьями.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Опавшие листья, разлагаясь, удобряют почву.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Деревья одной породы, иной раз стоящие рядом, сбрасывают листья неодновременно.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Кроме того, прикрытая почва зимой не промерзает, так как подстилка — очень плохой проводник тепла и вместе с толстым слоем снега препятствует охлаждению почвы.</a:t>
            </a:r>
          </a:p>
          <a:p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Листопад у каждого дерева совершается по-своему.</a:t>
            </a:r>
          </a:p>
        </p:txBody>
      </p:sp>
    </p:spTree>
    <p:extLst>
      <p:ext uri="{BB962C8B-B14F-4D97-AF65-F5344CB8AC3E}">
        <p14:creationId xmlns:p14="http://schemas.microsoft.com/office/powerpoint/2010/main" val="1241520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832" y="11956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Где скрывается тема текста? 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Способы выражения темы </a:t>
            </a:r>
            <a:r>
              <a:rPr lang="ru-RU" sz="6000" b="1" dirty="0" smtClean="0">
                <a:solidFill>
                  <a:srgbClr val="002060"/>
                </a:solidFill>
              </a:rPr>
              <a:t>текста.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4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77" y="176639"/>
            <a:ext cx="10410092" cy="10454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Константин Дмитриевич Бальмонт  (1867-1942)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77" y="1063869"/>
            <a:ext cx="3749794" cy="3086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95492" y="1063869"/>
            <a:ext cx="420699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Безглагольность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sz="1200" b="1" dirty="0" smtClean="0"/>
          </a:p>
          <a:p>
            <a:r>
              <a:rPr lang="ru-RU" sz="1200" b="1" dirty="0" smtClean="0"/>
              <a:t>Есть </a:t>
            </a:r>
            <a:r>
              <a:rPr lang="ru-RU" sz="1200" b="1" dirty="0"/>
              <a:t>в русской природе усталая нежность,</a:t>
            </a:r>
          </a:p>
          <a:p>
            <a:r>
              <a:rPr lang="ru-RU" sz="1200" b="1" dirty="0"/>
              <a:t>Безмолвная боль затаенной печали,</a:t>
            </a:r>
          </a:p>
          <a:p>
            <a:r>
              <a:rPr lang="ru-RU" sz="1200" b="1" dirty="0"/>
              <a:t>Безвыходность горя, безгласность, безбрежность,</a:t>
            </a:r>
          </a:p>
          <a:p>
            <a:r>
              <a:rPr lang="ru-RU" sz="1200" b="1" dirty="0"/>
              <a:t>Холодная высь, уходящие дали.</a:t>
            </a:r>
          </a:p>
          <a:p>
            <a:endParaRPr lang="ru-RU" sz="1200" b="1" dirty="0"/>
          </a:p>
          <a:p>
            <a:r>
              <a:rPr lang="ru-RU" sz="1200" b="1" dirty="0"/>
              <a:t>Приди на рассвете на склон косогора,-</a:t>
            </a:r>
          </a:p>
          <a:p>
            <a:r>
              <a:rPr lang="ru-RU" sz="1200" b="1" dirty="0"/>
              <a:t>Над зябкой рекою дымится прохлада,</a:t>
            </a:r>
          </a:p>
          <a:p>
            <a:r>
              <a:rPr lang="ru-RU" sz="1200" b="1" dirty="0"/>
              <a:t>Чернеет громада застывшего бора,</a:t>
            </a:r>
          </a:p>
          <a:p>
            <a:r>
              <a:rPr lang="ru-RU" sz="1200" b="1" dirty="0"/>
              <a:t>И сердцу так больно, и сердце не радо.</a:t>
            </a:r>
          </a:p>
          <a:p>
            <a:endParaRPr lang="ru-RU" sz="1200" b="1" dirty="0"/>
          </a:p>
          <a:p>
            <a:r>
              <a:rPr lang="ru-RU" sz="1200" b="1" dirty="0"/>
              <a:t>Недвижный камыш. Не трепещет осока.</a:t>
            </a:r>
          </a:p>
          <a:p>
            <a:r>
              <a:rPr lang="ru-RU" sz="1200" b="1" dirty="0"/>
              <a:t>Глубокая тишь. </a:t>
            </a:r>
            <a:r>
              <a:rPr lang="ru-RU" sz="1200" b="1" dirty="0" err="1"/>
              <a:t>Безглагольность</a:t>
            </a:r>
            <a:r>
              <a:rPr lang="ru-RU" sz="1200" b="1" dirty="0"/>
              <a:t> покоя.</a:t>
            </a:r>
          </a:p>
          <a:p>
            <a:r>
              <a:rPr lang="ru-RU" sz="1200" b="1" dirty="0"/>
              <a:t>Луга убегают далёко-далёко.</a:t>
            </a:r>
          </a:p>
          <a:p>
            <a:r>
              <a:rPr lang="ru-RU" sz="1200" b="1" dirty="0"/>
              <a:t>Во всем утомленье — глухое, немое.</a:t>
            </a:r>
          </a:p>
          <a:p>
            <a:endParaRPr lang="ru-RU" sz="1200" b="1" dirty="0"/>
          </a:p>
          <a:p>
            <a:r>
              <a:rPr lang="ru-RU" sz="1200" b="1" dirty="0"/>
              <a:t>Войди на закате, как в свежие волны,</a:t>
            </a:r>
          </a:p>
          <a:p>
            <a:r>
              <a:rPr lang="ru-RU" sz="1200" b="1" dirty="0"/>
              <a:t>В прохладную глушь деревенского сада,-</a:t>
            </a:r>
          </a:p>
          <a:p>
            <a:r>
              <a:rPr lang="ru-RU" sz="1200" b="1" dirty="0"/>
              <a:t>Деревья так сумрачно-странно-безмолвны,</a:t>
            </a:r>
          </a:p>
          <a:p>
            <a:r>
              <a:rPr lang="ru-RU" sz="1200" b="1" dirty="0"/>
              <a:t>И сердцу так грустно, и сердце не радо.</a:t>
            </a:r>
          </a:p>
          <a:p>
            <a:endParaRPr lang="ru-RU" sz="1200" b="1" dirty="0"/>
          </a:p>
          <a:p>
            <a:r>
              <a:rPr lang="ru-RU" sz="1200" b="1" dirty="0"/>
              <a:t>Как будто душа о желанном просила,</a:t>
            </a:r>
          </a:p>
          <a:p>
            <a:r>
              <a:rPr lang="ru-RU" sz="1200" b="1" dirty="0"/>
              <a:t>И сделали ей незаслуженно больно.</a:t>
            </a:r>
          </a:p>
          <a:p>
            <a:r>
              <a:rPr lang="ru-RU" sz="1200" b="1" dirty="0"/>
              <a:t>И сердце простило, но сердце застыло,</a:t>
            </a:r>
          </a:p>
          <a:p>
            <a:r>
              <a:rPr lang="ru-RU" sz="1200" b="1" dirty="0"/>
              <a:t>И плачет, и плачет, и плачет невольно.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1115" y="1758460"/>
            <a:ext cx="8277834" cy="414117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Русский </a:t>
            </a:r>
            <a:r>
              <a:rPr lang="ru-RU" sz="1400" b="1" dirty="0">
                <a:solidFill>
                  <a:schemeClr val="tx1"/>
                </a:solidFill>
              </a:rPr>
              <a:t>поэт, переводчик, прозаик, </a:t>
            </a:r>
            <a:r>
              <a:rPr lang="ru-RU" sz="1400" b="1" dirty="0" smtClean="0">
                <a:solidFill>
                  <a:schemeClr val="tx1"/>
                </a:solidFill>
              </a:rPr>
              <a:t>критик. 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Яркий </a:t>
            </a:r>
            <a:r>
              <a:rPr lang="ru-RU" sz="1400" b="1" dirty="0">
                <a:solidFill>
                  <a:schemeClr val="tx1"/>
                </a:solidFill>
              </a:rPr>
              <a:t>представитель Серебряного века.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Он </a:t>
            </a:r>
            <a:r>
              <a:rPr lang="ru-RU" sz="1400" b="1" dirty="0">
                <a:solidFill>
                  <a:schemeClr val="tx1"/>
                </a:solidFill>
              </a:rPr>
              <a:t>издал 35 сборников поэзии, </a:t>
            </a:r>
            <a:r>
              <a:rPr lang="ru-RU" sz="1400" b="1" dirty="0" smtClean="0">
                <a:solidFill>
                  <a:schemeClr val="tx1"/>
                </a:solidFill>
              </a:rPr>
              <a:t>20 </a:t>
            </a:r>
            <a:r>
              <a:rPr lang="ru-RU" sz="1400" b="1" dirty="0">
                <a:solidFill>
                  <a:schemeClr val="tx1"/>
                </a:solidFill>
              </a:rPr>
              <a:t>книг с прозой.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Перевел </a:t>
            </a:r>
            <a:r>
              <a:rPr lang="ru-RU" sz="1400" b="1" dirty="0">
                <a:solidFill>
                  <a:schemeClr val="tx1"/>
                </a:solidFill>
              </a:rPr>
              <a:t>большое количество произведений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зарубежных писателей.</a:t>
            </a:r>
            <a:endParaRPr lang="ru-RU" sz="1400" b="1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09" y="254978"/>
            <a:ext cx="9684604" cy="8088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Дмитрий Сергеевич Лихачёв (1906-1999)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254" y="1436283"/>
            <a:ext cx="3331307" cy="4332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3192" y="1463318"/>
            <a:ext cx="4019062" cy="427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Советский </a:t>
            </a:r>
            <a:r>
              <a:rPr lang="ru-RU" sz="1600" b="1" dirty="0"/>
              <a:t>и российский филолог, культуролог, искусствовед, доктор филологических </a:t>
            </a:r>
            <a:r>
              <a:rPr lang="ru-RU" sz="1600" b="1" dirty="0" smtClean="0"/>
              <a:t>наук, профессор.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Председатель </a:t>
            </a:r>
            <a:r>
              <a:rPr lang="ru-RU" sz="1600" b="1" dirty="0"/>
              <a:t>правления </a:t>
            </a:r>
            <a:r>
              <a:rPr lang="ru-RU" sz="1600" b="1" dirty="0" smtClean="0"/>
              <a:t>Российского фонда культуры.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Академик </a:t>
            </a:r>
            <a:r>
              <a:rPr lang="ru-RU" sz="1600" b="1" dirty="0"/>
              <a:t>АН </a:t>
            </a:r>
            <a:r>
              <a:rPr lang="ru-RU" sz="1600" b="1" dirty="0" smtClean="0"/>
              <a:t>СССР. </a:t>
            </a:r>
            <a:r>
              <a:rPr lang="ru-RU" sz="1600" b="1" dirty="0"/>
              <a:t>Герой Социалистического </a:t>
            </a:r>
            <a:r>
              <a:rPr lang="ru-RU" sz="1600" b="1" dirty="0" smtClean="0"/>
              <a:t>Труда.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Лауреат </a:t>
            </a:r>
            <a:r>
              <a:rPr lang="ru-RU" sz="1600" b="1" dirty="0"/>
              <a:t>Государственной премии </a:t>
            </a:r>
            <a:r>
              <a:rPr lang="ru-RU" sz="1600" b="1" dirty="0" smtClean="0"/>
              <a:t>СССР, </a:t>
            </a:r>
            <a:r>
              <a:rPr lang="ru-RU" sz="1600" b="1" dirty="0"/>
              <a:t>Сталинской премии второй </a:t>
            </a:r>
            <a:r>
              <a:rPr lang="ru-RU" sz="1600" b="1" dirty="0" smtClean="0"/>
              <a:t>степени </a:t>
            </a:r>
            <a:r>
              <a:rPr lang="ru-RU" sz="1600" b="1" dirty="0"/>
              <a:t>и Государственных премий </a:t>
            </a:r>
            <a:r>
              <a:rPr lang="ru-RU" sz="1600" b="1" dirty="0" smtClean="0"/>
              <a:t>РФ. </a:t>
            </a:r>
            <a:r>
              <a:rPr lang="ru-RU" sz="1600" b="1" dirty="0"/>
              <a:t>Член Союза писателей </a:t>
            </a:r>
            <a:r>
              <a:rPr lang="ru-RU" sz="1600" b="1" dirty="0" smtClean="0"/>
              <a:t>СССР.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851" y="931985"/>
            <a:ext cx="2176218" cy="3174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9" y="4325815"/>
            <a:ext cx="2674204" cy="22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9092" y="712178"/>
            <a:ext cx="94165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457200"/>
            <a:r>
              <a:rPr lang="ru-RU" sz="2000" dirty="0" smtClean="0"/>
              <a:t>       У </a:t>
            </a:r>
            <a:r>
              <a:rPr lang="ru-RU" sz="2000" dirty="0"/>
              <a:t>природы есть своя культура. Хаос вовсе не естественное состояние природы. Напротив, хаос (если только он вообще существует) — состояние природы противоестественное. В чем же выражается культура природы? Будем говорить о живой природе. Прежде всего, она живет обществом, сообществом. </a:t>
            </a:r>
            <a:r>
              <a:rPr lang="ru-RU" sz="2000" dirty="0" smtClean="0"/>
              <a:t>            Существуют </a:t>
            </a:r>
            <a:r>
              <a:rPr lang="ru-RU" sz="2000" dirty="0"/>
              <a:t>«растительные ассоциации»: деревья живут не вперемешку, а известные породы совмещаются с другими, но далеко не со всеми. Сосны, например, имеют соседями определенные лишайники, мхи, грибы, кусты и т. д. Это знает каждый грибник. Известные правила поведения свойственны не только животным (с этим знакомы все собаководы, кошатники, даже живущие вне природы, в городе), но и растениям. Деревья тянутся к солнцу по-разному – иногда шапками, чтобы не мешать друг другу, а иногда раскидисто, чтобы прикрывать и беречь другую породу деревьев, начинающую подрастать под их покровом. Под покровом ольхи растет сосна. Сосна вырастает, и тогда отмирает сделавшая свое дело ольха.</a:t>
            </a:r>
          </a:p>
          <a:p>
            <a:pPr algn="ctr"/>
            <a:endParaRPr lang="ru-RU" sz="2000" dirty="0"/>
          </a:p>
          <a:p>
            <a:pPr algn="ctr"/>
            <a:r>
              <a:rPr lang="ru-RU" b="1" dirty="0" smtClean="0"/>
              <a:t>                                                                                                  Д. С. Лихачёв.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60371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18" y="21087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Анатолий Николаевич </a:t>
            </a:r>
            <a:r>
              <a:rPr lang="ru-RU" b="1" dirty="0" err="1" smtClean="0">
                <a:solidFill>
                  <a:srgbClr val="002060"/>
                </a:solidFill>
              </a:rPr>
              <a:t>Марасов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79" y="1292469"/>
            <a:ext cx="5659052" cy="4777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9416" y="2291861"/>
            <a:ext cx="5366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Родился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13.06.1947г.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 с. Ундоры Ульяновской области. В 1969 г окончил естественно-географический факультет УГПИ, в 1977 г в Ленинградском университете защитил кандидатскую диссертацию.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научные исследования, вносящие существенный вклад в развитие естественных наук, в 2009г награжден почётным званием и медалью «Лауреат областной премии имени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А.А.Любищева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». Член Союза писателей России. Автор многих книг философской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09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4408" y="562707"/>
            <a:ext cx="92319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Природа земли – свет и темнота, воздух, тепло и холод, дождь и снег, озера и реки, сама земля в зеленых и серых тонах – все вызывает в сознании нашем не просто ответ в виде конкретных руководств к действиям, но и оценку, общую, теряющуюся множеством связей со всеми нашими мыслями, совершенно неожиданными, и оценка та смещается, блуждает вокруг каких-то пределов неопределенным пятном, где степень ясности, конечно же, в центре... Это ведь смысл человеческий ускользает, полное знание о себе и природе земли не охватывается...</a:t>
            </a:r>
          </a:p>
          <a:p>
            <a:r>
              <a:rPr lang="ru-RU" dirty="0"/>
              <a:t>                     Что свет и темнота, что сумерки нам? Что воздух, свободный и ненасытный, воздух улицы и свободного пространства, воздух тенистого леса или знойного луга? Что тот узкий, но необыкновенно богатый спектр тепла, богатый превращениями именно воды в различные свои состояния? Что вода сама – может быть, самое уязвимое вещество во Вселенной, но для нас самое великое и непонятное в своей простоте? Что твердь земная, рождающая плоды, являющаяся основой в самом прямом смысле?</a:t>
            </a:r>
          </a:p>
          <a:p>
            <a:r>
              <a:rPr lang="ru-RU" dirty="0"/>
              <a:t>                      Природа Земли – самый лучший доктор и советчик, природа Земли - это начало наше.</a:t>
            </a:r>
          </a:p>
          <a:p>
            <a:r>
              <a:rPr lang="ru-RU" dirty="0"/>
              <a:t>                                                                                   </a:t>
            </a:r>
            <a:r>
              <a:rPr lang="ru-RU" dirty="0" smtClean="0"/>
              <a:t>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</a:t>
            </a:r>
            <a:r>
              <a:rPr lang="ru-RU" b="1" dirty="0" smtClean="0"/>
              <a:t>А.Н. </a:t>
            </a:r>
            <a:r>
              <a:rPr lang="ru-RU" b="1" dirty="0" err="1" smtClean="0"/>
              <a:t>Марасов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35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792" y="184495"/>
            <a:ext cx="10823331" cy="756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Валентин </a:t>
            </a:r>
            <a:r>
              <a:rPr lang="ru-RU" b="1" dirty="0" smtClean="0">
                <a:solidFill>
                  <a:srgbClr val="002060"/>
                </a:solidFill>
              </a:rPr>
              <a:t>Владимирович Овечкин (1906-1968)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13" y="1336675"/>
            <a:ext cx="2973387" cy="4228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4138" y="2370117"/>
            <a:ext cx="8387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Прозаик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Драматург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Журналист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  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Собрание сочинений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в трёх   томах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708" y="1336675"/>
            <a:ext cx="2963007" cy="3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9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1012</Words>
  <Application>Microsoft Office PowerPoint</Application>
  <PresentationFormat>Произвольный</PresentationFormat>
  <Paragraphs>107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НЕ ЦВЕТЫ ВИНОВАТЫ, ЧТО СЛЕПОЙ ИХ НЕ ВИДИТ…</vt:lpstr>
      <vt:lpstr>Презентация PowerPoint</vt:lpstr>
      <vt:lpstr>Где скрывается тема текста?  Способы выражения темы текста.  </vt:lpstr>
      <vt:lpstr>Константин Дмитриевич Бальмонт  (1867-1942) </vt:lpstr>
      <vt:lpstr>Дмитрий Сергеевич Лихачёв (1906-1999)</vt:lpstr>
      <vt:lpstr>Презентация PowerPoint</vt:lpstr>
      <vt:lpstr>Анатолий Николаевич Марасов</vt:lpstr>
      <vt:lpstr>Презентация PowerPoint</vt:lpstr>
      <vt:lpstr> Валентин Владимирович Овечкин (1906-1968)</vt:lpstr>
      <vt:lpstr>Презентация PowerPoint</vt:lpstr>
      <vt:lpstr>Где скрывается тема текста?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ЦВЕТЫ ВИНОВАТЫ, ЧТО СЛЕПОЙ ИХ НЕ ВИДИТ…</dc:title>
  <dc:creator>Тимур</dc:creator>
  <cp:lastModifiedBy>Омаровы</cp:lastModifiedBy>
  <cp:revision>32</cp:revision>
  <dcterms:created xsi:type="dcterms:W3CDTF">2021-01-06T12:15:39Z</dcterms:created>
  <dcterms:modified xsi:type="dcterms:W3CDTF">2022-06-26T08:13:53Z</dcterms:modified>
</cp:coreProperties>
</file>